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4513" r:id="rId5"/>
  </p:sldMasterIdLst>
  <p:notesMasterIdLst>
    <p:notesMasterId r:id="rId26"/>
  </p:notesMasterIdLst>
  <p:sldIdLst>
    <p:sldId id="274" r:id="rId6"/>
    <p:sldId id="281" r:id="rId7"/>
    <p:sldId id="275" r:id="rId8"/>
    <p:sldId id="257" r:id="rId9"/>
    <p:sldId id="276" r:id="rId10"/>
    <p:sldId id="258" r:id="rId11"/>
    <p:sldId id="260" r:id="rId12"/>
    <p:sldId id="259" r:id="rId13"/>
    <p:sldId id="269" r:id="rId14"/>
    <p:sldId id="261" r:id="rId15"/>
    <p:sldId id="262" r:id="rId16"/>
    <p:sldId id="270" r:id="rId17"/>
    <p:sldId id="265" r:id="rId18"/>
    <p:sldId id="266" r:id="rId19"/>
    <p:sldId id="271" r:id="rId20"/>
    <p:sldId id="272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embeddedFontLst>
    <p:embeddedFont>
      <p:font typeface="B Zar" panose="00000400000000000000" pitchFamily="2" charset="-78"/>
      <p:regular r:id="rId27"/>
      <p:bold r:id="rId28"/>
    </p:embeddedFont>
    <p:embeddedFont>
      <p:font typeface="Wingdings 2" panose="05020102010507070707" pitchFamily="18" charset="2"/>
      <p:regular r:id="rId29"/>
    </p:embeddedFont>
    <p:embeddedFont>
      <p:font typeface="B Koodak" panose="00000700000000000000" pitchFamily="2" charset="-78"/>
      <p:bold r:id="rId30"/>
    </p:embeddedFont>
    <p:embeddedFont>
      <p:font typeface="2  Nazanin" panose="00000400000000000000" pitchFamily="2" charset="-78"/>
      <p:regular r:id="rId31"/>
      <p:bold r:id="rId32"/>
    </p:embeddedFont>
    <p:embeddedFont>
      <p:font typeface="B Nazanin" panose="00000400000000000000" pitchFamily="2" charset="-78"/>
      <p:regular r:id="rId33"/>
      <p:bold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 Titr" panose="00000700000000000000" pitchFamily="2" charset="-78"/>
      <p:bold r:id="rId42"/>
    </p:embeddedFont>
    <p:embeddedFont>
      <p:font typeface="B Mitra" panose="00000400000000000000" pitchFamily="2" charset="-78"/>
      <p:regular r:id="rId43"/>
      <p:bold r:id="rId44"/>
    </p:embeddedFont>
    <p:embeddedFont>
      <p:font typeface="Gill Sans MT" panose="020B0502020104020203" pitchFamily="34" charset="0"/>
      <p:regular r:id="rId45"/>
      <p:bold r:id="rId46"/>
      <p:italic r:id="rId47"/>
      <p:boldItalic r:id="rId4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B"/>
    <a:srgbClr val="D91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08" autoAdjust="0"/>
    <p:restoredTop sz="94660"/>
  </p:normalViewPr>
  <p:slideViewPr>
    <p:cSldViewPr>
      <p:cViewPr varScale="1">
        <p:scale>
          <a:sx n="79" d="100"/>
          <a:sy n="79" d="100"/>
        </p:scale>
        <p:origin x="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7A692E-BCEB-4B8B-A618-2ADF278BBE68}" type="datetimeFigureOut">
              <a:rPr lang="fa-IR" smtClean="0"/>
              <a:t>01/30/1445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B28A5E-67C5-4AAE-8B1E-4380FC35E7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5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D4346-8AEF-4ED8-83D2-D9FD65D4E1CE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363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B6203-6410-4E4D-8794-EE168720372C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321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23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5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3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22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9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7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99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89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30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68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4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103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896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8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7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132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4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481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CC7A49-7380-4B9C-9D44-BC5335133FA6}" type="datetimeFigureOut">
              <a:rPr lang="fa-IR" smtClean="0"/>
              <a:pPr/>
              <a:t>01/30/1445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482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  <p:sldLayoutId id="2147484527" r:id="rId14"/>
    <p:sldLayoutId id="2147484528" r:id="rId15"/>
    <p:sldLayoutId id="2147484529" r:id="rId16"/>
    <p:sldLayoutId id="2147484530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692696"/>
            <a:ext cx="648072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spcBef>
                <a:spcPct val="50000"/>
              </a:spcBef>
              <a:defRPr/>
            </a:pPr>
            <a:endParaRPr lang="fa-I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latin typeface="2  Nazanin"/>
                <a:cs typeface="B Koodak" panose="00000700000000000000" pitchFamily="2" charset="-78"/>
              </a:rPr>
              <a:t>بسمه تعالی</a:t>
            </a: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600" b="1" dirty="0" smtClean="0">
                <a:solidFill>
                  <a:schemeClr val="accent4">
                    <a:lumMod val="50000"/>
                  </a:schemeClr>
                </a:solidFill>
                <a:latin typeface="Adobe Devanagari" pitchFamily="18" charset="0"/>
                <a:cs typeface="B Zar" panose="00000400000000000000" pitchFamily="2" charset="-78"/>
              </a:rPr>
              <a:t>کاربرگ درخواست پذیرش</a:t>
            </a: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600" b="1" dirty="0" smtClean="0">
                <a:solidFill>
                  <a:schemeClr val="accent4">
                    <a:lumMod val="50000"/>
                  </a:schemeClr>
                </a:solidFill>
                <a:latin typeface="Adobe Devanagari" pitchFamily="18" charset="0"/>
                <a:cs typeface="B Zar" panose="00000400000000000000" pitchFamily="2" charset="-78"/>
              </a:rPr>
              <a:t> در </a:t>
            </a:r>
            <a:br>
              <a:rPr lang="fa-IR" sz="3600" b="1" dirty="0" smtClean="0">
                <a:solidFill>
                  <a:schemeClr val="accent4">
                    <a:lumMod val="50000"/>
                  </a:schemeClr>
                </a:solidFill>
                <a:latin typeface="Adobe Devanagari" pitchFamily="18" charset="0"/>
                <a:cs typeface="B Zar" panose="00000400000000000000" pitchFamily="2" charset="-78"/>
              </a:rPr>
            </a:br>
            <a:r>
              <a:rPr lang="fa-IR" sz="3600" b="1" dirty="0" smtClean="0">
                <a:solidFill>
                  <a:schemeClr val="accent4">
                    <a:lumMod val="50000"/>
                  </a:schemeClr>
                </a:solidFill>
                <a:latin typeface="Adobe Devanagari" pitchFamily="18" charset="0"/>
                <a:cs typeface="B Zar" panose="00000400000000000000" pitchFamily="2" charset="-78"/>
              </a:rPr>
              <a:t>پارک فناوری سلامت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Adobe Devanagari" pitchFamily="18" charset="0"/>
              <a:cs typeface="B Zar" panose="00000400000000000000" pitchFamily="2" charset="-78"/>
            </a:endParaRPr>
          </a:p>
        </p:txBody>
      </p:sp>
      <p:pic>
        <p:nvPicPr>
          <p:cNvPr id="4" name="Picture 3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76672"/>
            <a:ext cx="1800200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29355"/>
            <a:ext cx="6798734" cy="857479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fa-IR" sz="2800" b="1" dirty="0">
                <a:cs typeface="B Zar" panose="00000400000000000000" pitchFamily="2" charset="-78"/>
              </a:rPr>
              <a:t>برنامه </a:t>
            </a:r>
            <a:r>
              <a:rPr lang="fa-IR" sz="2800" b="1" dirty="0" smtClean="0">
                <a:cs typeface="B Zar" panose="00000400000000000000" pitchFamily="2" charset="-78"/>
              </a:rPr>
              <a:t>کاری </a:t>
            </a:r>
            <a:r>
              <a:rPr lang="fa-IR" sz="1800" b="1" dirty="0" smtClean="0">
                <a:cs typeface="B Zar" panose="00000400000000000000" pitchFamily="2" charset="-78"/>
              </a:rPr>
              <a:t>(</a:t>
            </a:r>
            <a:r>
              <a:rPr lang="fa-IR" sz="1800" b="1" dirty="0">
                <a:cs typeface="B Zar" panose="00000400000000000000" pitchFamily="2" charset="-78"/>
              </a:rPr>
              <a:t>در حوزه توسعه تکنولوژی، محصولات و بازار </a:t>
            </a:r>
            <a:r>
              <a:rPr lang="fa-IR" sz="1800" b="1" dirty="0" smtClean="0">
                <a:cs typeface="B Zar" panose="00000400000000000000" pitchFamily="2" charset="-78"/>
              </a:rPr>
              <a:t>در پارک</a:t>
            </a:r>
            <a:r>
              <a:rPr lang="fa-IR" sz="1800" b="1" dirty="0">
                <a:cs typeface="B Zar" panose="00000400000000000000" pitchFamily="2" charset="-78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</a:t>
            </a:r>
            <a:r>
              <a:rPr lang="fa-IR" dirty="0" smtClean="0">
                <a:cs typeface="B Zar" panose="00000400000000000000" pitchFamily="2" charset="-78"/>
              </a:rPr>
              <a:t>ارائه برنامه سال اول استقرار در پارک با رعایت زمان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ارائه خلاصه ای از برنامه میان مدت استقرار در پارک</a:t>
            </a:r>
            <a:endParaRPr lang="fa-IR" dirty="0">
              <a:cs typeface="B Zar" panose="00000400000000000000" pitchFamily="2" charset="-78"/>
            </a:endParaRPr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7" y="277975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56" y="659904"/>
            <a:ext cx="7704667" cy="82488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B Zar" panose="00000400000000000000" pitchFamily="2" charset="-78"/>
              </a:rPr>
              <a:t>بازار و فروش</a:t>
            </a:r>
            <a:endParaRPr lang="fa-IR" sz="32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anose="00000400000000000000" pitchFamily="2" charset="-78"/>
              </a:rPr>
              <a:t>میزان فروش در سال گذشته (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Zar" panose="00000400000000000000" pitchFamily="2" charset="-78"/>
              </a:rPr>
              <a:t>مجموع مبالغ حاصل از عملیات فروش کالا و خدمات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Zar" panose="00000400000000000000" pitchFamily="2" charset="-78"/>
              </a:rPr>
              <a:t>اعم از ثبت شده در دفاتر رسمی یا غیر رسمی با مستندات)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پیش بینی فروش در سال آینده 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فروش ورود به بازارهای جدید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صادرات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Zar" panose="00000400000000000000" pitchFamily="2" charset="-78"/>
              </a:rPr>
              <a:t>(نام محصول، نام کشور ،میزان فروش)</a:t>
            </a:r>
          </a:p>
          <a:p>
            <a:pPr marL="114300" indent="0">
              <a:buNone/>
            </a:pPr>
            <a:r>
              <a:rPr lang="fa-IR" dirty="0" smtClean="0"/>
              <a:t> </a:t>
            </a:r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B Zar" panose="00000400000000000000" pitchFamily="2" charset="-78"/>
              </a:rPr>
              <a:t>هـزینه ها</a:t>
            </a:r>
            <a:endParaRPr lang="fa-IR" sz="32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anose="00000400000000000000" pitchFamily="2" charset="-78"/>
              </a:rPr>
              <a:t>جدول هزینه ها در سال گذشته </a:t>
            </a:r>
            <a:r>
              <a:rPr lang="fa-IR" sz="1400" dirty="0" smtClean="0">
                <a:cs typeface="B Zar" panose="00000400000000000000" pitchFamily="2" charset="-78"/>
              </a:rPr>
              <a:t>( کلیه هزینه ها) 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پیش بینی جدول هزینه ها پس از استقرار در پارک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جدول محل تامین اعتبارات مورد نیاز مالی </a:t>
            </a:r>
            <a:r>
              <a:rPr lang="fa-IR" sz="1800" dirty="0" smtClean="0">
                <a:cs typeface="B Zar" panose="00000400000000000000" pitchFamily="2" charset="-78"/>
              </a:rPr>
              <a:t>(</a:t>
            </a:r>
            <a:r>
              <a:rPr lang="fa-IR" sz="1800" dirty="0">
                <a:cs typeface="B Zar" panose="00000400000000000000" pitchFamily="2" charset="-78"/>
              </a:rPr>
              <a:t>میزان اعتبار مورد نیاز با ذکر موارد تخصیص یافته </a:t>
            </a:r>
            <a:r>
              <a:rPr lang="fa-IR" sz="1800" dirty="0" smtClean="0">
                <a:cs typeface="B Zar" panose="00000400000000000000" pitchFamily="2" charset="-78"/>
              </a:rPr>
              <a:t>، آورده </a:t>
            </a:r>
            <a:r>
              <a:rPr lang="fa-IR" sz="1800" dirty="0">
                <a:cs typeface="B Zar" panose="00000400000000000000" pitchFamily="2" charset="-78"/>
              </a:rPr>
              <a:t>ی متقاضی،سرمایه گذار و ...)</a:t>
            </a:r>
          </a:p>
          <a:p>
            <a:pPr algn="r" rtl="1"/>
            <a:endParaRPr lang="fa-IR" dirty="0"/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7" y="434833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7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85" y="548680"/>
            <a:ext cx="7704667" cy="864096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Zar" panose="00000400000000000000" pitchFamily="2" charset="-78"/>
              </a:rPr>
              <a:t>استراتژی بازاریابی ورود محصول/خدمات</a:t>
            </a: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91412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.......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..........</a:t>
            </a:r>
            <a:endParaRPr lang="fa-IR" dirty="0"/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2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540060"/>
          </a:xfrm>
        </p:spPr>
        <p:txBody>
          <a:bodyPr>
            <a:normAutofit fontScale="90000"/>
          </a:bodyPr>
          <a:lstStyle/>
          <a:p>
            <a:r>
              <a:rPr lang="fa-IR" sz="3200" b="1" dirty="0" smtClean="0">
                <a:cs typeface="B Zar" panose="00000400000000000000" pitchFamily="2" charset="-78"/>
              </a:rPr>
              <a:t>معرفی رقبای داخلی و خارجی</a:t>
            </a:r>
            <a:endParaRPr lang="fa-IR" sz="3200" b="1" dirty="0">
              <a:cs typeface="B Zar" panose="000004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621287"/>
              </p:ext>
            </p:extLst>
          </p:nvPr>
        </p:nvGraphicFramePr>
        <p:xfrm>
          <a:off x="827584" y="1772816"/>
          <a:ext cx="77041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6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6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6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Zar" panose="00000400000000000000" pitchFamily="2" charset="-78"/>
                        </a:rPr>
                        <a:t>معایب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Zar" panose="00000400000000000000" pitchFamily="2" charset="-78"/>
                        </a:rPr>
                        <a:t>مزیت رقابتی * 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واحد تولید کننده 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نام محصول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58772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Zar" panose="00000400000000000000" pitchFamily="2" charset="-78"/>
              </a:rPr>
              <a:t>    *</a:t>
            </a:r>
            <a:r>
              <a:rPr lang="fa-IR" sz="1600" dirty="0" smtClean="0">
                <a:cs typeface="B Zar" panose="00000400000000000000" pitchFamily="2" charset="-78"/>
              </a:rPr>
              <a:t> منظور، «مزيت رقابتی» </a:t>
            </a:r>
            <a:r>
              <a:rPr lang="fa-IR" sz="1600" dirty="0">
                <a:cs typeface="B Zar" panose="00000400000000000000" pitchFamily="2" charset="-78"/>
              </a:rPr>
              <a:t>محصول رقيب نسبت به محصول شرکت است.</a:t>
            </a:r>
            <a:endParaRPr lang="en-US" sz="1600" dirty="0">
              <a:cs typeface="B Zar" panose="00000400000000000000" pitchFamily="2" charset="-78"/>
            </a:endParaRPr>
          </a:p>
          <a:p>
            <a:endParaRPr lang="en-US" sz="1600" dirty="0">
              <a:cs typeface="B Zar" panose="00000400000000000000" pitchFamily="2" charset="-78"/>
            </a:endParaRPr>
          </a:p>
        </p:txBody>
      </p:sp>
      <p:pic>
        <p:nvPicPr>
          <p:cNvPr id="7" name="Picture 6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8" y="375277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944724"/>
            <a:ext cx="6419470" cy="1303867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Zar" panose="00000400000000000000" pitchFamily="2" charset="-78"/>
              </a:rPr>
              <a:t>مجوزهای شرکت، محصول</a:t>
            </a:r>
            <a:r>
              <a:rPr lang="fa-IR" sz="2000" b="1" dirty="0" smtClean="0">
                <a:cs typeface="B Zar" panose="00000400000000000000" pitchFamily="2" charset="-78"/>
              </a:rPr>
              <a:t>( استاندارد، پتنت ، مجوز و...)</a:t>
            </a:r>
            <a:endParaRPr lang="fa-IR" sz="2000" b="1" dirty="0">
              <a:cs typeface="B Zar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301066"/>
              </p:ext>
            </p:extLst>
          </p:nvPr>
        </p:nvGraphicFramePr>
        <p:xfrm>
          <a:off x="1176338" y="2490788"/>
          <a:ext cx="6799263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7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2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9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9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سال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محل صدور 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استاندارد/ مجوز/ پتنت/.... </a:t>
                      </a:r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 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محصول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marL="80700" marR="807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00" marR="807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00" marR="8070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2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768966"/>
            <a:ext cx="43204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40804B"/>
                </a:solidFill>
                <a:cs typeface="B Mitra" panose="00000400000000000000" pitchFamily="2" charset="-78"/>
              </a:rPr>
              <a:t> </a:t>
            </a:r>
            <a:endParaRPr lang="fa-IR" sz="5400" b="1" dirty="0"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793041"/>
            <a:ext cx="50405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فضاي مورد </a:t>
            </a:r>
            <a:r>
              <a:rPr lang="fa-I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نياز به متر مربع </a:t>
            </a:r>
            <a:endParaRPr lang="fa-IR" sz="32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Zar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2371934"/>
            <a:ext cx="5184576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دفترکاری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آزمایشگاه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کارگاه</a:t>
            </a:r>
            <a:r>
              <a:rPr lang="fa-I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 </a:t>
            </a:r>
          </a:p>
          <a:p>
            <a:pPr>
              <a:lnSpc>
                <a:spcPct val="120000"/>
              </a:lnSpc>
              <a:defRPr/>
            </a:pPr>
            <a:endParaRPr lang="fa-IR" sz="38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</p:txBody>
      </p:sp>
      <p:pic>
        <p:nvPicPr>
          <p:cNvPr id="7" name="Picture 6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1052736"/>
            <a:ext cx="331236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a-I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امکانات مورد نیاز</a:t>
            </a:r>
            <a:endParaRPr lang="fa-IR" sz="32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2564904"/>
            <a:ext cx="42675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0000"/>
                </a:solidFill>
                <a:latin typeface="bmitra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امکانات موجود که به پارک آورده می شود</a:t>
            </a:r>
            <a:endParaRPr lang="en-US" sz="2000" dirty="0" smtClean="0">
              <a:solidFill>
                <a:srgbClr val="000000"/>
              </a:solidFill>
              <a:latin typeface="bmitra"/>
              <a:cs typeface="B Zar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00"/>
              </a:solidFill>
              <a:latin typeface="bmitra"/>
              <a:cs typeface="B Zar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امکانات مورد نیاز که باید توسط پارک تامین شود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>
              <a:solidFill>
                <a:srgbClr val="000000"/>
              </a:solidFill>
              <a:latin typeface="bmitra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 descr="E:\آرم ها\آرم پارک سلامت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8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141277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000000"/>
                </a:solidFill>
                <a:latin typeface="bmitra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9750" y="85338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توضیح تشریحی دلایل درخواست استقرار در پارک </a:t>
            </a:r>
            <a:br>
              <a:rPr lang="fa-I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</a:br>
            <a:r>
              <a:rPr lang="fa-I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از نظر شرکت 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2138" y="2996952"/>
            <a:ext cx="16017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................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............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cs typeface="B Titr" panose="00000700000000000000" pitchFamily="2" charset="-78"/>
              </a:rPr>
              <a:t>............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cs typeface="B Titr" panose="00000700000000000000" pitchFamily="2" charset="-78"/>
              </a:rPr>
              <a:t>............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cs typeface="B Titr" panose="00000700000000000000" pitchFamily="2" charset="-78"/>
              </a:rPr>
              <a:t>............</a:t>
            </a:r>
            <a:endParaRPr lang="en-US" dirty="0"/>
          </a:p>
        </p:txBody>
      </p:sp>
      <p:pic>
        <p:nvPicPr>
          <p:cNvPr id="6" name="Picture 5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3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>
                <a:cs typeface="B Zar" panose="00000400000000000000" pitchFamily="2" charset="-78"/>
              </a:rPr>
              <a:t>همکاری های پیشنهادی متقابل با پارک و دانشگاه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3140968"/>
            <a:ext cx="7515992" cy="2650232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dirty="0" smtClean="0"/>
              <a:t>............</a:t>
            </a:r>
            <a:endParaRPr lang="en-US" dirty="0"/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7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32882"/>
            <a:ext cx="7230782" cy="3848246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نام </a:t>
            </a:r>
            <a: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شرکت (نام کامل تجاری</a:t>
            </a: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):</a:t>
            </a:r>
            <a:b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/>
            </a:r>
            <a:br>
              <a:rPr lang="fa-IR" sz="2800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 تاریخ </a:t>
            </a: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ثبت:</a:t>
            </a:r>
            <a:b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 </a:t>
            </a: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محل ثبت:</a:t>
            </a:r>
            <a:b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</a:t>
            </a: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شناسه ملی:</a:t>
            </a:r>
            <a:b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 </a:t>
            </a: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سرمايه اسمي:</a:t>
            </a:r>
            <a:r>
              <a:rPr lang="fa-IR" sz="2800" dirty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/>
            </a:r>
            <a:br>
              <a:rPr lang="fa-IR" sz="2800" dirty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آدرس دفتر:</a:t>
            </a:r>
            <a:b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 </a:t>
            </a: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کارگاه محل تولید:</a:t>
            </a:r>
            <a:b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/>
            </a:r>
            <a:b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/>
            </a:r>
            <a:br>
              <a:rPr lang="fa-IR" sz="2800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</a:b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149080"/>
            <a:ext cx="6480720" cy="620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آیا شرکت دانش بنیان است؟  بلی </a:t>
            </a:r>
            <a:r>
              <a:rPr lang="fa-I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             </a:t>
            </a:r>
            <a:r>
              <a:rPr lang="fa-IR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خیر</a:t>
            </a:r>
            <a:r>
              <a:rPr lang="fa-I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</a:t>
            </a:r>
            <a:endParaRPr lang="fa-IR" b="1" dirty="0"/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842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1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>
                <a:cs typeface="B Zar" panose="00000400000000000000" pitchFamily="2" charset="-78"/>
              </a:rPr>
              <a:t>سایر مواردی که توضیح آن را ضروری می دانید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6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916238" y="3665538"/>
            <a:ext cx="10271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/>
            <a:endParaRPr lang="en-US" sz="1800">
              <a:cs typeface="Arial" pitchFamily="34" charset="0"/>
            </a:endParaRPr>
          </a:p>
        </p:txBody>
      </p:sp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8331"/>
              </p:ext>
            </p:extLst>
          </p:nvPr>
        </p:nvGraphicFramePr>
        <p:xfrm>
          <a:off x="467544" y="1916832"/>
          <a:ext cx="8346646" cy="2299162"/>
        </p:xfrm>
        <a:graphic>
          <a:graphicData uri="http://schemas.openxmlformats.org/drawingml/2006/table">
            <a:tbl>
              <a:tblPr rtl="1"/>
              <a:tblGrid>
                <a:gridCol w="1689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4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8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70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9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24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0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8628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مدرک تحصيلي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سمت در واحد فناوری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درصد سهام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نوع همکاری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تمام وقت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پاره وقت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156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95" name="Rectangle 9"/>
          <p:cNvSpPr>
            <a:spLocks noChangeArrowheads="1"/>
          </p:cNvSpPr>
          <p:nvPr/>
        </p:nvSpPr>
        <p:spPr bwMode="auto">
          <a:xfrm>
            <a:off x="1835696" y="497867"/>
            <a:ext cx="6408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معرفی اعضای هیات </a:t>
            </a:r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مدیره، </a:t>
            </a: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سهامداران اصلی و میزان سهام</a:t>
            </a:r>
            <a:endParaRPr lang="en-US" sz="2400" dirty="0">
              <a:solidFill>
                <a:schemeClr val="bg2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34480"/>
              </p:ext>
            </p:extLst>
          </p:nvPr>
        </p:nvGraphicFramePr>
        <p:xfrm>
          <a:off x="1125524" y="5949280"/>
          <a:ext cx="6912768" cy="390707"/>
        </p:xfrm>
        <a:graphic>
          <a:graphicData uri="http://schemas.openxmlformats.org/drawingml/2006/table">
            <a:tbl>
              <a:tblPr/>
              <a:tblGrid>
                <a:gridCol w="6912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0707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Zar" panose="00000400000000000000" pitchFamily="2" charset="-78"/>
                        </a:rPr>
                        <a:t>زمانی که فرد دارای مشاغل دیگری مانند مدرس ، شرکت دیگر دانشجو و ... دارد تمام وقت ذکر نگردد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 descr="E:\آرم ها\آرم پارک سلامت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63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1599"/>
          </a:xfrm>
        </p:spPr>
        <p:txBody>
          <a:bodyPr>
            <a:normAutofit/>
          </a:bodyPr>
          <a:lstStyle/>
          <a:p>
            <a: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Zar" panose="00000400000000000000" pitchFamily="2" charset="-78"/>
              </a:rPr>
              <a:t>تركيب نيروي انساني شركت</a:t>
            </a:r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93677"/>
              </p:ext>
            </p:extLst>
          </p:nvPr>
        </p:nvGraphicFramePr>
        <p:xfrm>
          <a:off x="1259632" y="2276872"/>
          <a:ext cx="6972244" cy="2178762"/>
        </p:xfrm>
        <a:graphic>
          <a:graphicData uri="http://schemas.openxmlformats.org/drawingml/2006/table">
            <a:tbl>
              <a:tblPr rtl="1"/>
              <a:tblGrid>
                <a:gridCol w="1800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33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27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6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92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628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مدرک تحصيلي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نوع همکاری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بیمه شده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تمام وقت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پاره وقت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مشاور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156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80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2940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916238" y="3665538"/>
            <a:ext cx="10271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/>
            <a:endParaRPr lang="en-US" sz="1800">
              <a:cs typeface="Arial" pitchFamily="34" charset="0"/>
            </a:endParaRPr>
          </a:p>
        </p:txBody>
      </p:sp>
      <p:sp>
        <p:nvSpPr>
          <p:cNvPr id="7213" name="Rectangle 9"/>
          <p:cNvSpPr>
            <a:spLocks noChangeArrowheads="1"/>
          </p:cNvSpPr>
          <p:nvPr/>
        </p:nvSpPr>
        <p:spPr bwMode="auto">
          <a:xfrm>
            <a:off x="1979712" y="188640"/>
            <a:ext cx="6735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bg2"/>
                </a:solidFill>
                <a:latin typeface="Gill Sans MT" pitchFamily="34" charset="0"/>
                <a:cs typeface="B Nazanin" pitchFamily="2" charset="-78"/>
              </a:rPr>
              <a:t> </a:t>
            </a:r>
            <a:r>
              <a:rPr lang="fa-IR" sz="2400" b="1" dirty="0" smtClean="0">
                <a:latin typeface="Gill Sans MT" pitchFamily="34" charset="0"/>
                <a:cs typeface="B Zar" panose="00000400000000000000" pitchFamily="2" charset="-78"/>
              </a:rPr>
              <a:t>نيروهاي </a:t>
            </a:r>
            <a:r>
              <a:rPr lang="fa-IR" sz="2400" b="1" dirty="0">
                <a:latin typeface="Gill Sans MT" pitchFamily="34" charset="0"/>
                <a:cs typeface="B Zar" panose="00000400000000000000" pitchFamily="2" charset="-78"/>
              </a:rPr>
              <a:t>متخصص واحد متقاضي استقرار در پارك</a:t>
            </a:r>
            <a:endParaRPr lang="fa-IR" sz="2800" b="1" dirty="0">
              <a:latin typeface="Gill Sans MT" pitchFamily="34" charset="0"/>
              <a:cs typeface="B Zar" panose="00000400000000000000" pitchFamily="2" charset="-78"/>
            </a:endParaRPr>
          </a:p>
          <a:p>
            <a:r>
              <a:rPr lang="fa-IR" sz="4000" b="1" dirty="0" smtClean="0">
                <a:solidFill>
                  <a:schemeClr val="bg2"/>
                </a:solidFill>
                <a:latin typeface="Gill Sans MT" pitchFamily="34" charset="0"/>
                <a:cs typeface="B Nazanin" pitchFamily="2" charset="-78"/>
              </a:rPr>
              <a:t> </a:t>
            </a:r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70763"/>
              </p:ext>
            </p:extLst>
          </p:nvPr>
        </p:nvGraphicFramePr>
        <p:xfrm>
          <a:off x="1289925" y="1196752"/>
          <a:ext cx="7410542" cy="4363904"/>
        </p:xfrm>
        <a:graphic>
          <a:graphicData uri="http://schemas.openxmlformats.org/drawingml/2006/table">
            <a:tbl>
              <a:tblPr rtl="1"/>
              <a:tblGrid>
                <a:gridCol w="1500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4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50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63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15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37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8628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مدرک  و زمینه تحصيلي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سمت در واحد فناوری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میزان سابقه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نوع همکاری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تمام وقت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پاره وقت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Zar" panose="00000400000000000000" pitchFamily="2" charset="-78"/>
                        </a:rPr>
                        <a:t>بیمه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Zar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156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 descr="E:\آرم ها\آرم پارک سلامت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307"/>
            <a:ext cx="151216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02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12902"/>
            <a:ext cx="6798734" cy="1303867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Zar" panose="00000400000000000000" pitchFamily="2" charset="-78"/>
              </a:rPr>
              <a:t>فناوري محوری – محصولات/ خدمات اصلی</a:t>
            </a: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3273227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...........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...........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................</a:t>
            </a:r>
            <a:endParaRPr lang="fa-IR" dirty="0"/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842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Zar" panose="00000400000000000000" pitchFamily="2" charset="-78"/>
              </a:rPr>
              <a:t>معرفی محصولات- خدمات </a:t>
            </a: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anose="00000400000000000000" pitchFamily="2" charset="-78"/>
              </a:rPr>
              <a:t>نام محصولات/خدمات فعلی: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محصولات/خدمات مورد نظر برای کار در پارک: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  مشخصات فنی و معرفی محصول/خدمت برای کا</a:t>
            </a:r>
            <a:r>
              <a:rPr lang="fa-IR" dirty="0">
                <a:cs typeface="B Zar" panose="00000400000000000000" pitchFamily="2" charset="-78"/>
              </a:rPr>
              <a:t>ر</a:t>
            </a:r>
            <a:r>
              <a:rPr lang="fa-IR" dirty="0" smtClean="0">
                <a:cs typeface="B Zar" panose="00000400000000000000" pitchFamily="2" charset="-78"/>
              </a:rPr>
              <a:t> در پارک</a:t>
            </a:r>
          </a:p>
          <a:p>
            <a:endParaRPr lang="fa-IR" dirty="0">
              <a:cs typeface="B Zar" panose="00000400000000000000" pitchFamily="2" charset="-78"/>
            </a:endParaRPr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7" y="40466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cs typeface="B Zar" panose="00000400000000000000" pitchFamily="2" charset="-78"/>
              </a:rPr>
              <a:t>تصاویـر</a:t>
            </a:r>
            <a:endParaRPr lang="fa-IR" sz="36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B Zar" panose="00000400000000000000" pitchFamily="2" charset="-78"/>
              </a:rPr>
              <a:t>تصویر دفتر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B Zar" panose="00000400000000000000" pitchFamily="2" charset="-78"/>
              </a:rPr>
              <a:t>تصویر کارگاه فعلی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B Zar" panose="00000400000000000000" pitchFamily="2" charset="-78"/>
              </a:rPr>
              <a:t>تصاویر محصولات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/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85471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B Zar" panose="00000400000000000000" pitchFamily="2" charset="-78"/>
              </a:rPr>
              <a:t>مشـتریان</a:t>
            </a:r>
            <a:endParaRPr lang="fa-IR" sz="32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986136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B Zar" panose="00000400000000000000" pitchFamily="2" charset="-78"/>
              </a:rPr>
              <a:t>مهمترین مشتریان فعلی( معرفی مهمترین قراردادها):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B Zar" panose="00000400000000000000" pitchFamily="2" charset="-78"/>
              </a:rPr>
              <a:t>مشتریان احتمالی آینده پس از استقرار در پارک:</a:t>
            </a:r>
            <a:endParaRPr lang="fa-IR" dirty="0">
              <a:cs typeface="B Zar" panose="00000400000000000000" pitchFamily="2" charset="-78"/>
            </a:endParaRPr>
          </a:p>
        </p:txBody>
      </p:sp>
      <p:pic>
        <p:nvPicPr>
          <p:cNvPr id="5" name="Picture 4" descr="E:\آرم ها\آرم پارک سلامت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2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84F3D08AC40FCE4D8717BDC51D7D24AB" ma:contentTypeVersion="1" ma:contentTypeDescription="یک سند جدید ایجاد کنید." ma:contentTypeScope="" ma:versionID="fc254e178b62dd1a45da47b1b4e6fbcb">
  <xsd:schema xmlns:xsd="http://www.w3.org/2001/XMLSchema" xmlns:xs="http://www.w3.org/2001/XMLSchema" xmlns:p="http://schemas.microsoft.com/office/2006/metadata/properties" xmlns:ns1="http://schemas.microsoft.com/sharepoint/v3" xmlns:ns2="d2289274-6128-4816-ae07-41a25b982335" targetNamespace="http://schemas.microsoft.com/office/2006/metadata/properties" ma:root="true" ma:fieldsID="f5c093f007d23cc78b564b779fe12d2e" ns1:_="" ns2:_="">
    <xsd:import namespace="http://schemas.microsoft.com/sharepoint/v3"/>
    <xsd:import namespace="d2289274-6128-4816-ae07-41a25b9823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تاریخ شروع زمان بندی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تاریخ اتمام زمان بندی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89274-6128-4816-ae07-41a25b9823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2289274-6128-4816-ae07-41a25b982335">5VXMWDDNTVKU-608-35</_dlc_DocId>
    <_dlc_DocIdUrl xmlns="d2289274-6128-4816-ae07-41a25b982335">
      <Url>https://www.sbu.ac.ir/rsbu/_layouts/DocIdRedir.aspx?ID=5VXMWDDNTVKU-608-35</Url>
      <Description>5VXMWDDNTVKU-608-35</Description>
    </_dlc_DocIdUrl>
  </documentManagement>
</p:properties>
</file>

<file path=customXml/itemProps1.xml><?xml version="1.0" encoding="utf-8"?>
<ds:datastoreItem xmlns:ds="http://schemas.openxmlformats.org/officeDocument/2006/customXml" ds:itemID="{4845C3CD-3244-4406-882D-C33EC39DC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289274-6128-4816-ae07-41a25b982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2D1574-EB0B-4328-A030-B7A515FF22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3BB23E9-1220-46A1-A57C-F548A9AED85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B287DA-649A-4DAF-93AB-5B4B7E8C3619}">
  <ds:schemaRefs>
    <ds:schemaRef ds:uri="http://purl.org/dc/terms/"/>
    <ds:schemaRef ds:uri="http://schemas.openxmlformats.org/package/2006/metadata/core-properties"/>
    <ds:schemaRef ds:uri="d2289274-6128-4816-ae07-41a25b98233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</TotalTime>
  <Words>429</Words>
  <Application>Microsoft Office PowerPoint</Application>
  <PresentationFormat>On-screen Show (4:3)</PresentationFormat>
  <Paragraphs>97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B Zar</vt:lpstr>
      <vt:lpstr>Majalla UI</vt:lpstr>
      <vt:lpstr>Arial</vt:lpstr>
      <vt:lpstr>Wingdings 2</vt:lpstr>
      <vt:lpstr>B Koodak</vt:lpstr>
      <vt:lpstr>Times New Roman</vt:lpstr>
      <vt:lpstr>2  Nazanin</vt:lpstr>
      <vt:lpstr>Wingdings</vt:lpstr>
      <vt:lpstr>B Nazanin</vt:lpstr>
      <vt:lpstr>bmitra</vt:lpstr>
      <vt:lpstr>Adobe Devanagari</vt:lpstr>
      <vt:lpstr>Garamond</vt:lpstr>
      <vt:lpstr>Calibri</vt:lpstr>
      <vt:lpstr>B Titr</vt:lpstr>
      <vt:lpstr>Courier New</vt:lpstr>
      <vt:lpstr>B Mitra</vt:lpstr>
      <vt:lpstr>Gill Sans MT</vt:lpstr>
      <vt:lpstr>Organic</vt:lpstr>
      <vt:lpstr>PowerPoint Presentation</vt:lpstr>
      <vt:lpstr> نام شرکت (نام کامل تجاری):     تاریخ ثبت:   محل ثبت:   شناسه ملی:    سرمايه اسمي:   آدرس دفتر:   کارگاه محل تولید:   </vt:lpstr>
      <vt:lpstr>PowerPoint Presentation</vt:lpstr>
      <vt:lpstr>تركيب نيروي انساني شركت</vt:lpstr>
      <vt:lpstr>PowerPoint Presentation</vt:lpstr>
      <vt:lpstr>فناوري محوری – محصولات/ خدمات اصلی</vt:lpstr>
      <vt:lpstr>معرفی محصولات- خدمات </vt:lpstr>
      <vt:lpstr>تصاویـر</vt:lpstr>
      <vt:lpstr>مشـتریان</vt:lpstr>
      <vt:lpstr>برنامه کاری (در حوزه توسعه تکنولوژی، محصولات و بازار در پارک)</vt:lpstr>
      <vt:lpstr>بازار و فروش</vt:lpstr>
      <vt:lpstr>هـزینه ها</vt:lpstr>
      <vt:lpstr>استراتژی بازاریابی ورود محصول/خدمات</vt:lpstr>
      <vt:lpstr>معرفی رقبای داخلی و خارجی</vt:lpstr>
      <vt:lpstr>مجوزهای شرکت، محصول( استاندارد، پتنت ، مجوز و...)</vt:lpstr>
      <vt:lpstr>PowerPoint Presentation</vt:lpstr>
      <vt:lpstr>PowerPoint Presentation</vt:lpstr>
      <vt:lpstr>PowerPoint Presentation</vt:lpstr>
      <vt:lpstr>همکاری های پیشنهادی متقابل با پارک و دانشگاه</vt:lpstr>
      <vt:lpstr>سایر مواردی که توضیح آن را ضروری می دانید</vt:lpstr>
    </vt:vector>
  </TitlesOfParts>
  <Company>sbu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نام واحد/شرکت:فایل ارائه جلسه کمیته پذیرش پارک علم و فناوری</dc:title>
  <dc:creator>tu-student</dc:creator>
  <cp:lastModifiedBy>noor</cp:lastModifiedBy>
  <cp:revision>48</cp:revision>
  <dcterms:created xsi:type="dcterms:W3CDTF">2018-02-28T06:58:28Z</dcterms:created>
  <dcterms:modified xsi:type="dcterms:W3CDTF">2023-08-16T07:09:12Z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0x01010084F3D08AC40FCE4D8717BDC51D7D24AB</vt:lpwstr>
  </property>
  <property fmtid="{D5CDD505-2E9C-101B-9397-08002B2CF9AE}" pid="3" name="_dlc_DocIdItemGuid">
    <vt:lpwstr>4d3c62ca-11c7-44ad-961f-dc28d0e0f7c5</vt:lpwstr>
  </property>
</Properties>
</file>